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Fraunces" panose="020B0604020202020204" charset="0"/>
      <p:regular r:id="rId15"/>
      <p:bold r:id="rId16"/>
      <p:italic r:id="rId17"/>
      <p:boldItalic r:id="rId18"/>
    </p:embeddedFont>
    <p:embeddedFont>
      <p:font typeface="Nobile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0 master">
  <p:cSld name="Slide 10 mast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1 master">
  <p:cSld name="Slide 11 mast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2 master">
  <p:cSld name="Slide 12 mast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twelvelabs.i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maker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nackprompt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anus.a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lm.goog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skywork.ai/blog/slide/tome-ai-presentation-too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lab.research.google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istudio.google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hyperlink" Target="https://illuminate.googl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answerthepublic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793790" y="3102650"/>
            <a:ext cx="12972693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550"/>
              <a:buFont typeface="Fraunces"/>
              <a:buNone/>
            </a:pPr>
            <a:r>
              <a:rPr lang="en-US" sz="35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AI Tools for Research and learning and Content Creation</a:t>
            </a:r>
            <a:endParaRPr sz="3550" b="0" i="0" u="none" strike="noStrike" cap="none"/>
          </a:p>
        </p:txBody>
      </p:sp>
      <p:sp>
        <p:nvSpPr>
          <p:cNvPr id="53" name="Google Shape;53;p15"/>
          <p:cNvSpPr/>
          <p:nvPr/>
        </p:nvSpPr>
        <p:spPr>
          <a:xfrm>
            <a:off x="2316956" y="3760351"/>
            <a:ext cx="9996488" cy="566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lnSpc>
                <a:spcPct val="125352"/>
              </a:lnSpc>
              <a:buClr>
                <a:srgbClr val="3B4540"/>
              </a:buClr>
              <a:buSzPts val="3550"/>
            </a:pPr>
            <a:r>
              <a:rPr lang="ar-SA" sz="3550" b="1" dirty="0">
                <a:solidFill>
                  <a:srgbClr val="3B4540"/>
                </a:solidFill>
                <a:latin typeface="Fraunces"/>
                <a:sym typeface="Fraunces"/>
              </a:rPr>
              <a:t>(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أدوات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الذكاء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الاصطناعي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للبحث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والتعلم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وإنشاء</a:t>
            </a:r>
            <a:r>
              <a:rPr lang="en-US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المحتوى</a:t>
            </a:r>
            <a:r>
              <a:rPr lang="ar-SA" sz="3550" b="1" dirty="0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  <a:endParaRPr sz="3550" b="0" i="0" u="none" strike="noStrike" cap="none" dirty="0"/>
          </a:p>
        </p:txBody>
      </p:sp>
      <p:sp>
        <p:nvSpPr>
          <p:cNvPr id="54" name="Google Shape;54;p15"/>
          <p:cNvSpPr/>
          <p:nvPr/>
        </p:nvSpPr>
        <p:spPr>
          <a:xfrm>
            <a:off x="8166021" y="4418052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SzPts val="4450"/>
              <a:buFont typeface="Arial"/>
              <a:buNone/>
            </a:pPr>
            <a:endParaRPr sz="4450" b="0" i="0" u="none" strike="noStrike" cap="non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/>
          <p:nvPr/>
        </p:nvSpPr>
        <p:spPr>
          <a:xfrm>
            <a:off x="702231" y="740807"/>
            <a:ext cx="11911132" cy="62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900"/>
              <a:buFont typeface="Fraunces"/>
              <a:buNone/>
            </a:pPr>
            <a:r>
              <a:rPr lang="en-US" sz="39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Twelve Labs: AI-Powered Video Understanding</a:t>
            </a:r>
            <a:endParaRPr sz="3900" b="0" i="0" u="none" strike="noStrike" cap="none"/>
          </a:p>
        </p:txBody>
      </p:sp>
      <p:pic>
        <p:nvPicPr>
          <p:cNvPr id="200" name="Google Shape;200;p2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231" y="1894284"/>
            <a:ext cx="4996577" cy="499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6196012" y="1849160"/>
            <a:ext cx="7739658" cy="128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Twelve Labs offers a state-of-the-art video foundation model, Marengo 3, designed for advanced semantic search and comprehensive video analysis. It helps users unlock insights from vast video libraries with unprecedented accuracy.</a:t>
            </a:r>
            <a:endParaRPr sz="1550" b="0" i="0" u="none" strike="noStrike" cap="none"/>
          </a:p>
        </p:txBody>
      </p:sp>
      <p:sp>
        <p:nvSpPr>
          <p:cNvPr id="202" name="Google Shape;202;p24"/>
          <p:cNvSpPr/>
          <p:nvPr/>
        </p:nvSpPr>
        <p:spPr>
          <a:xfrm>
            <a:off x="6196012" y="3313628"/>
            <a:ext cx="7739658" cy="32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550"/>
              <a:buFont typeface="Nobile"/>
              <a:buNone/>
            </a:pPr>
            <a:r>
              <a:rPr lang="en-US" sz="15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twelvelabs.io</a:t>
            </a:r>
            <a:endParaRPr sz="1550" b="0" i="0" u="none" strike="noStrike" cap="none"/>
          </a:p>
        </p:txBody>
      </p:sp>
      <p:sp>
        <p:nvSpPr>
          <p:cNvPr id="203" name="Google Shape;203;p24"/>
          <p:cNvSpPr/>
          <p:nvPr/>
        </p:nvSpPr>
        <p:spPr>
          <a:xfrm>
            <a:off x="6196012" y="3835241"/>
            <a:ext cx="2508171" cy="313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4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1950"/>
              <a:buFont typeface="Fraunces"/>
              <a:buNone/>
            </a:pPr>
            <a:r>
              <a:rPr lang="en-US" sz="19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1950" b="0" i="0" u="none" strike="noStrike" cap="none"/>
          </a:p>
        </p:txBody>
      </p:sp>
      <p:sp>
        <p:nvSpPr>
          <p:cNvPr id="204" name="Google Shape;204;p24"/>
          <p:cNvSpPr/>
          <p:nvPr/>
        </p:nvSpPr>
        <p:spPr>
          <a:xfrm>
            <a:off x="6196012" y="4349353"/>
            <a:ext cx="7739658" cy="32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video files or link to existing content.</a:t>
            </a:r>
            <a:endParaRPr sz="1550" b="0" i="0" u="none" strike="noStrike" cap="none"/>
          </a:p>
        </p:txBody>
      </p:sp>
      <p:sp>
        <p:nvSpPr>
          <p:cNvPr id="205" name="Google Shape;205;p24"/>
          <p:cNvSpPr/>
          <p:nvPr/>
        </p:nvSpPr>
        <p:spPr>
          <a:xfrm>
            <a:off x="6196012" y="4740473"/>
            <a:ext cx="7739658" cy="6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Utilize semantic search to query specific actions, objects, or concepts within videos.</a:t>
            </a:r>
            <a:endParaRPr sz="1550" b="0" i="0" u="none" strike="noStrike" cap="none"/>
          </a:p>
        </p:txBody>
      </p:sp>
      <p:sp>
        <p:nvSpPr>
          <p:cNvPr id="206" name="Google Shape;206;p24"/>
          <p:cNvSpPr/>
          <p:nvPr/>
        </p:nvSpPr>
        <p:spPr>
          <a:xfrm>
            <a:off x="6196012" y="5452586"/>
            <a:ext cx="7739658" cy="32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Analyze content for detailed metadata, sentiment, and scene breakdowns.</a:t>
            </a:r>
            <a:endParaRPr sz="1550" b="0" i="0" u="none" strike="noStrike" cap="none"/>
          </a:p>
        </p:txBody>
      </p:sp>
      <p:sp>
        <p:nvSpPr>
          <p:cNvPr id="207" name="Google Shape;207;p24"/>
          <p:cNvSpPr/>
          <p:nvPr/>
        </p:nvSpPr>
        <p:spPr>
          <a:xfrm>
            <a:off x="6196012" y="5843707"/>
            <a:ext cx="7739658" cy="320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Char char="•"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concise summaries or highlights of long-form videos.</a:t>
            </a:r>
            <a:endParaRPr sz="1550" b="0" i="0" u="none" strike="noStrike" cap="none"/>
          </a:p>
        </p:txBody>
      </p:sp>
      <p:sp>
        <p:nvSpPr>
          <p:cNvPr id="208" name="Google Shape;208;p24"/>
          <p:cNvSpPr/>
          <p:nvPr/>
        </p:nvSpPr>
        <p:spPr>
          <a:xfrm>
            <a:off x="6196012" y="6345198"/>
            <a:ext cx="7739658" cy="962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29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50"/>
              <a:buFont typeface="Nobile"/>
              <a:buNone/>
            </a:pPr>
            <a:r>
              <a:rPr lang="en-US" sz="15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Search an entire library of educational videos to instantly find every instance where a specific historical figure is mentioned or a particular scientific experiment is performed.</a:t>
            </a:r>
            <a:endParaRPr sz="1550" b="0" i="0" u="none" strike="noStrike" cap="non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/>
          <p:nvPr/>
        </p:nvSpPr>
        <p:spPr>
          <a:xfrm>
            <a:off x="768906" y="604123"/>
            <a:ext cx="13092589" cy="13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300"/>
              <a:buFont typeface="Fraunces"/>
              <a:buNone/>
            </a:pPr>
            <a:r>
              <a:rPr lang="en-US" sz="4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Guidemaker: Automated Documentation and SOP Creation</a:t>
            </a:r>
            <a:endParaRPr sz="4300" b="0" i="0" u="none" strike="noStrike" cap="none"/>
          </a:p>
        </p:txBody>
      </p:sp>
      <p:sp>
        <p:nvSpPr>
          <p:cNvPr id="215" name="Google Shape;215;p25"/>
          <p:cNvSpPr/>
          <p:nvPr/>
        </p:nvSpPr>
        <p:spPr>
          <a:xfrm>
            <a:off x="768906" y="2504242"/>
            <a:ext cx="7641074" cy="105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Guidemaker is a free Chrome extension that records your actions and uses AI to automatically generate step-by-step guides, SOPs, tutorials, and documentation.</a:t>
            </a:r>
            <a:endParaRPr sz="1700" b="0" i="0" u="none" strike="noStrike" cap="none"/>
          </a:p>
        </p:txBody>
      </p:sp>
      <p:sp>
        <p:nvSpPr>
          <p:cNvPr id="216" name="Google Shape;216;p25"/>
          <p:cNvSpPr/>
          <p:nvPr/>
        </p:nvSpPr>
        <p:spPr>
          <a:xfrm>
            <a:off x="768906" y="375630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700"/>
              <a:buFont typeface="Nobile"/>
              <a:buNone/>
            </a:pPr>
            <a:r>
              <a:rPr lang="en-US" sz="17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guidemaker.com</a:t>
            </a:r>
            <a:endParaRPr sz="1700" b="0" i="0" u="none" strike="noStrike" cap="none"/>
          </a:p>
        </p:txBody>
      </p:sp>
      <p:sp>
        <p:nvSpPr>
          <p:cNvPr id="217" name="Google Shape;217;p25"/>
          <p:cNvSpPr/>
          <p:nvPr/>
        </p:nvSpPr>
        <p:spPr>
          <a:xfrm>
            <a:off x="768906" y="4327446"/>
            <a:ext cx="2746296" cy="34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150"/>
              <a:buFont typeface="Fraunces"/>
              <a:buNone/>
            </a:pPr>
            <a:r>
              <a:rPr lang="en-US" sz="2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150" b="0" i="0" u="none" strike="noStrike" cap="none"/>
          </a:p>
        </p:txBody>
      </p:sp>
      <p:sp>
        <p:nvSpPr>
          <p:cNvPr id="218" name="Google Shape;218;p25"/>
          <p:cNvSpPr/>
          <p:nvPr/>
        </p:nvSpPr>
        <p:spPr>
          <a:xfrm>
            <a:off x="768906" y="489037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Install the free Chrome extension.</a:t>
            </a:r>
            <a:endParaRPr sz="1700" b="0" i="0" u="none" strike="noStrike" cap="none"/>
          </a:p>
        </p:txBody>
      </p:sp>
      <p:sp>
        <p:nvSpPr>
          <p:cNvPr id="219" name="Google Shape;219;p25"/>
          <p:cNvSpPr/>
          <p:nvPr/>
        </p:nvSpPr>
        <p:spPr>
          <a:xfrm>
            <a:off x="768906" y="5318641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Press record to capture your workflow.</a:t>
            </a:r>
            <a:endParaRPr sz="1700" b="0" i="0" u="none" strike="noStrike" cap="none"/>
          </a:p>
        </p:txBody>
      </p:sp>
      <p:sp>
        <p:nvSpPr>
          <p:cNvPr id="220" name="Google Shape;220;p25"/>
          <p:cNvSpPr/>
          <p:nvPr/>
        </p:nvSpPr>
        <p:spPr>
          <a:xfrm>
            <a:off x="768906" y="5746909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Let AI automatically generate your step-by-step guide.</a:t>
            </a:r>
            <a:endParaRPr sz="1700" b="0" i="0" u="none" strike="noStrike" cap="none"/>
          </a:p>
        </p:txBody>
      </p:sp>
      <p:sp>
        <p:nvSpPr>
          <p:cNvPr id="221" name="Google Shape;221;p25"/>
          <p:cNvSpPr/>
          <p:nvPr/>
        </p:nvSpPr>
        <p:spPr>
          <a:xfrm>
            <a:off x="768906" y="6175177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Share with team members or embed directly.</a:t>
            </a:r>
            <a:endParaRPr sz="1700" b="0" i="0" u="none" strike="noStrike" cap="none"/>
          </a:p>
        </p:txBody>
      </p:sp>
      <p:sp>
        <p:nvSpPr>
          <p:cNvPr id="222" name="Google Shape;222;p25"/>
          <p:cNvSpPr/>
          <p:nvPr/>
        </p:nvSpPr>
        <p:spPr>
          <a:xfrm>
            <a:off x="768906" y="6724293"/>
            <a:ext cx="7641074" cy="70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Quickly create comprehensive employee onboarding documentation by recording the process once.</a:t>
            </a:r>
            <a:endParaRPr sz="1700" b="0" i="0" u="none" strike="noStrike" cap="none"/>
          </a:p>
        </p:txBody>
      </p:sp>
      <p:pic>
        <p:nvPicPr>
          <p:cNvPr id="223" name="Google Shape;223;p2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3619" y="2553652"/>
            <a:ext cx="4915376" cy="491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5685" y="955119"/>
            <a:ext cx="4980265" cy="498026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/>
          <p:cNvSpPr/>
          <p:nvPr/>
        </p:nvSpPr>
        <p:spPr>
          <a:xfrm>
            <a:off x="6202442" y="929521"/>
            <a:ext cx="7719774" cy="127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000"/>
              <a:buFont typeface="Fraunces"/>
              <a:buNone/>
            </a:pPr>
            <a:r>
              <a:rPr lang="en-US" sz="40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Snack Prompt: Discover and Manage AI Prompts</a:t>
            </a:r>
            <a:endParaRPr sz="4000" b="0" i="0" u="none" strike="noStrike" cap="none"/>
          </a:p>
        </p:txBody>
      </p:sp>
      <p:sp>
        <p:nvSpPr>
          <p:cNvPr id="231" name="Google Shape;231;p26"/>
          <p:cNvSpPr/>
          <p:nvPr/>
        </p:nvSpPr>
        <p:spPr>
          <a:xfrm>
            <a:off x="6202442" y="2411968"/>
            <a:ext cx="7719774" cy="98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Snack Prompt is an all-in-one platform for discovering, creating, and sharing AI prompts with a vibrant community of over 220,000 creators. Elevate your AI interactions with expertly crafted prompts.</a:t>
            </a:r>
            <a:endParaRPr sz="1600" b="0" i="0" u="none" strike="noStrike" cap="none"/>
          </a:p>
        </p:txBody>
      </p:sp>
      <p:sp>
        <p:nvSpPr>
          <p:cNvPr id="232" name="Google Shape;232;p26"/>
          <p:cNvSpPr/>
          <p:nvPr/>
        </p:nvSpPr>
        <p:spPr>
          <a:xfrm>
            <a:off x="6202442" y="3577114"/>
            <a:ext cx="7719774" cy="3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600"/>
              <a:buFont typeface="Nobile"/>
              <a:buNone/>
            </a:pPr>
            <a:r>
              <a:rPr lang="en-US" sz="16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snackprompt.com</a:t>
            </a:r>
            <a:endParaRPr sz="1600" b="0" i="0" u="none" strike="noStrike" cap="none"/>
          </a:p>
        </p:txBody>
      </p:sp>
      <p:sp>
        <p:nvSpPr>
          <p:cNvPr id="233" name="Google Shape;233;p26"/>
          <p:cNvSpPr/>
          <p:nvPr/>
        </p:nvSpPr>
        <p:spPr>
          <a:xfrm>
            <a:off x="6202442" y="4108609"/>
            <a:ext cx="2556034" cy="31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000"/>
              <a:buFont typeface="Fraunces"/>
              <a:buNone/>
            </a:pPr>
            <a:r>
              <a:rPr lang="en-US" sz="20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000" b="0" i="0" u="none" strike="noStrike" cap="none"/>
          </a:p>
        </p:txBody>
      </p:sp>
      <p:sp>
        <p:nvSpPr>
          <p:cNvPr id="234" name="Google Shape;234;p26"/>
          <p:cNvSpPr/>
          <p:nvPr/>
        </p:nvSpPr>
        <p:spPr>
          <a:xfrm>
            <a:off x="6202442" y="4632484"/>
            <a:ext cx="7719774" cy="3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Browse a vast library of categorized AI prompts.</a:t>
            </a:r>
            <a:endParaRPr sz="1600" b="0" i="0" u="none" strike="noStrike" cap="none"/>
          </a:p>
        </p:txBody>
      </p:sp>
      <p:sp>
        <p:nvSpPr>
          <p:cNvPr id="235" name="Google Shape;235;p26"/>
          <p:cNvSpPr/>
          <p:nvPr/>
        </p:nvSpPr>
        <p:spPr>
          <a:xfrm>
            <a:off x="6202442" y="5031105"/>
            <a:ext cx="7719774" cy="3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Discover high-quality, community-created prompts for diverse tasks.</a:t>
            </a:r>
            <a:endParaRPr sz="1600" b="0" i="0" u="none" strike="noStrike" cap="none"/>
          </a:p>
        </p:txBody>
      </p:sp>
      <p:sp>
        <p:nvSpPr>
          <p:cNvPr id="236" name="Google Shape;236;p26"/>
          <p:cNvSpPr/>
          <p:nvPr/>
        </p:nvSpPr>
        <p:spPr>
          <a:xfrm>
            <a:off x="6202442" y="5429726"/>
            <a:ext cx="7719774" cy="3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Create and customize your own prompts using intuitive tools.</a:t>
            </a:r>
            <a:endParaRPr sz="1600" b="0" i="0" u="none" strike="noStrike" cap="none"/>
          </a:p>
        </p:txBody>
      </p:sp>
      <p:sp>
        <p:nvSpPr>
          <p:cNvPr id="237" name="Google Shape;237;p26"/>
          <p:cNvSpPr/>
          <p:nvPr/>
        </p:nvSpPr>
        <p:spPr>
          <a:xfrm>
            <a:off x="6202442" y="5828348"/>
            <a:ext cx="7719774" cy="32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Char char="•"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Compare outputs from different AI models to find the best fit.</a:t>
            </a:r>
            <a:endParaRPr sz="1600" b="0" i="0" u="none" strike="noStrike" cap="none"/>
          </a:p>
        </p:txBody>
      </p:sp>
      <p:sp>
        <p:nvSpPr>
          <p:cNvPr id="238" name="Google Shape;238;p26"/>
          <p:cNvSpPr/>
          <p:nvPr/>
        </p:nvSpPr>
        <p:spPr>
          <a:xfrm>
            <a:off x="6202442" y="6339364"/>
            <a:ext cx="7719774" cy="98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00"/>
              <a:buFont typeface="Nobile"/>
              <a:buNone/>
            </a:pPr>
            <a:r>
              <a:rPr lang="en-US" sz="16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Find the perfect prompt for content creation or research by exploring top-rated community submissions, saving you time and improving AI output quality.</a:t>
            </a:r>
            <a:endParaRPr sz="1600" b="0" i="0" u="none" strike="noStrike" cap="non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/>
          <p:nvPr/>
        </p:nvSpPr>
        <p:spPr>
          <a:xfrm>
            <a:off x="793790" y="1362194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outline</a:t>
            </a:r>
            <a:endParaRPr sz="4450" b="0" i="0" u="none" strike="noStrike" cap="none"/>
          </a:p>
        </p:txBody>
      </p:sp>
      <p:sp>
        <p:nvSpPr>
          <p:cNvPr id="61" name="Google Shape;61;p16"/>
          <p:cNvSpPr/>
          <p:nvPr/>
        </p:nvSpPr>
        <p:spPr>
          <a:xfrm>
            <a:off x="793790" y="2524601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Your Academic Writing Assistant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(مساعدك في الكتابة الأكاديمية)</a:t>
            </a:r>
            <a:endParaRPr sz="1750" b="0" i="0" u="none" strike="noStrike" cap="none"/>
          </a:p>
        </p:txBody>
      </p:sp>
      <p:sp>
        <p:nvSpPr>
          <p:cNvPr id="62" name="Google Shape;62;p16"/>
          <p:cNvSpPr/>
          <p:nvPr/>
        </p:nvSpPr>
        <p:spPr>
          <a:xfrm>
            <a:off x="793790" y="2966799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Organize and Synthesize Your Research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(تنظيم وتلخيص أبحاثك)</a:t>
            </a:r>
            <a:endParaRPr sz="1750" b="0" i="0" u="none" strike="noStrike" cap="none"/>
          </a:p>
        </p:txBody>
      </p:sp>
      <p:sp>
        <p:nvSpPr>
          <p:cNvPr id="63" name="Google Shape;63;p16"/>
          <p:cNvSpPr/>
          <p:nvPr/>
        </p:nvSpPr>
        <p:spPr>
          <a:xfrm>
            <a:off x="793790" y="340899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Presentations in Minutes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(العروض التقديمية المدعومة بالذكاء الاصطناعي في دقائق)</a:t>
            </a:r>
            <a:endParaRPr sz="1750" b="0" i="0" u="none" strike="noStrike" cap="none"/>
          </a:p>
        </p:txBody>
      </p:sp>
      <p:sp>
        <p:nvSpPr>
          <p:cNvPr id="64" name="Google Shape;64;p16"/>
          <p:cNvSpPr/>
          <p:nvPr/>
        </p:nvSpPr>
        <p:spPr>
          <a:xfrm>
            <a:off x="793790" y="385119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Collaborative Coding Environment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(بيئة ترميز تعاونية)</a:t>
            </a:r>
            <a:endParaRPr sz="1750" b="0" i="0" u="none" strike="noStrike" cap="none"/>
          </a:p>
        </p:txBody>
      </p:sp>
      <p:sp>
        <p:nvSpPr>
          <p:cNvPr id="65" name="Google Shape;65;p16"/>
          <p:cNvSpPr/>
          <p:nvPr/>
        </p:nvSpPr>
        <p:spPr>
          <a:xfrm>
            <a:off x="793790" y="429339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Prototype with Gemini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(إنشاء نموذج أولي مع Gemini)</a:t>
            </a:r>
            <a:endParaRPr sz="1750" b="0" i="0" u="none" strike="noStrike" cap="none"/>
          </a:p>
        </p:txBody>
      </p:sp>
      <p:sp>
        <p:nvSpPr>
          <p:cNvPr id="66" name="Google Shape;66;p16"/>
          <p:cNvSpPr/>
          <p:nvPr/>
        </p:nvSpPr>
        <p:spPr>
          <a:xfrm>
            <a:off x="793790" y="4735592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Advanced Search for Academia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(بحث متقدم للأوساط الأكاديمية)</a:t>
            </a:r>
            <a:endParaRPr sz="1750" b="0" i="0" u="none" strike="noStrike" cap="none"/>
          </a:p>
        </p:txBody>
      </p:sp>
      <p:sp>
        <p:nvSpPr>
          <p:cNvPr id="67" name="Google Shape;67;p16"/>
          <p:cNvSpPr/>
          <p:nvPr/>
        </p:nvSpPr>
        <p:spPr>
          <a:xfrm>
            <a:off x="793790" y="5177790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Uncover Audience Questions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(كشف أسئلة الجمهور)</a:t>
            </a:r>
            <a:endParaRPr sz="1750" b="0" i="0" u="none" strike="noStrike" cap="none"/>
          </a:p>
        </p:txBody>
      </p:sp>
      <p:sp>
        <p:nvSpPr>
          <p:cNvPr id="68" name="Google Shape;68;p16"/>
          <p:cNvSpPr/>
          <p:nvPr/>
        </p:nvSpPr>
        <p:spPr>
          <a:xfrm>
            <a:off x="793790" y="5619988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AI-Powered Video Understanding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(فهم الفيديو المدعوم بالذكاء الاصطناعي)</a:t>
            </a:r>
            <a:endParaRPr sz="1750" b="0" i="0" u="none" strike="noStrike" cap="none"/>
          </a:p>
        </p:txBody>
      </p:sp>
      <p:sp>
        <p:nvSpPr>
          <p:cNvPr id="69" name="Google Shape;69;p16"/>
          <p:cNvSpPr/>
          <p:nvPr/>
        </p:nvSpPr>
        <p:spPr>
          <a:xfrm>
            <a:off x="793790" y="6062186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Automated Documentation and SOP Creation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(التوثيق التلقائي وإنشاء إجراءات التشغيل القياسية)</a:t>
            </a:r>
            <a:endParaRPr sz="1750" b="0" i="0" u="none" strike="noStrike" cap="none"/>
          </a:p>
        </p:txBody>
      </p:sp>
      <p:sp>
        <p:nvSpPr>
          <p:cNvPr id="70" name="Google Shape;70;p16"/>
          <p:cNvSpPr/>
          <p:nvPr/>
        </p:nvSpPr>
        <p:spPr>
          <a:xfrm>
            <a:off x="793790" y="6504384"/>
            <a:ext cx="13042821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1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Discover and Manage AI Prompts</a:t>
            </a: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 (اكتشاف وإدارة البرومبتات الخاصة بالذكاء الاصطناعي)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793790" y="844748"/>
            <a:ext cx="12451080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Manus.ai: Your Academic Writing Assistant</a:t>
            </a:r>
            <a:endParaRPr sz="4450" b="0" i="0" u="none" strike="noStrike" cap="none"/>
          </a:p>
        </p:txBody>
      </p:sp>
      <p:pic>
        <p:nvPicPr>
          <p:cNvPr id="77" name="Google Shape;77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90" y="2148840"/>
            <a:ext cx="4885015" cy="488501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/>
          <p:nvPr/>
        </p:nvSpPr>
        <p:spPr>
          <a:xfrm>
            <a:off x="6239828" y="2097762"/>
            <a:ext cx="7604284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Manus.ai is an intelligent writing tool designed to assist with academic papers, essays, and research reports. It helps structure arguments, refine language, and ensure proper citation.</a:t>
            </a:r>
            <a:endParaRPr sz="1750" b="0" i="0" u="none" strike="noStrike" cap="none"/>
          </a:p>
        </p:txBody>
      </p:sp>
      <p:sp>
        <p:nvSpPr>
          <p:cNvPr id="79" name="Google Shape;79;p17"/>
          <p:cNvSpPr/>
          <p:nvPr/>
        </p:nvSpPr>
        <p:spPr>
          <a:xfrm>
            <a:off x="6239828" y="3390543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750"/>
              <a:buFont typeface="Nobile"/>
              <a:buNone/>
            </a:pP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manus.ai</a:t>
            </a:r>
            <a:endParaRPr sz="1750" b="0" i="0" u="none" strike="noStrike" cap="none"/>
          </a:p>
        </p:txBody>
      </p:sp>
      <p:sp>
        <p:nvSpPr>
          <p:cNvPr id="80" name="Google Shape;80;p17"/>
          <p:cNvSpPr/>
          <p:nvPr/>
        </p:nvSpPr>
        <p:spPr>
          <a:xfrm>
            <a:off x="6239828" y="398025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lang="en-US" sz="2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200" b="0" i="0" u="none" strike="noStrike" cap="none"/>
          </a:p>
        </p:txBody>
      </p:sp>
      <p:sp>
        <p:nvSpPr>
          <p:cNvPr id="81" name="Google Shape;81;p17"/>
          <p:cNvSpPr/>
          <p:nvPr/>
        </p:nvSpPr>
        <p:spPr>
          <a:xfrm>
            <a:off x="6239828" y="4561403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your research notes or draft.</a:t>
            </a:r>
            <a:endParaRPr sz="1750" b="0" i="0" u="none" strike="noStrike" cap="none"/>
          </a:p>
        </p:txBody>
      </p:sp>
      <p:sp>
        <p:nvSpPr>
          <p:cNvPr id="82" name="Google Shape;82;p17"/>
          <p:cNvSpPr/>
          <p:nvPr/>
        </p:nvSpPr>
        <p:spPr>
          <a:xfrm>
            <a:off x="6239828" y="5003602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Select your document type and desired style.</a:t>
            </a:r>
            <a:endParaRPr sz="1750" b="0" i="0" u="none" strike="noStrike" cap="none"/>
          </a:p>
        </p:txBody>
      </p:sp>
      <p:sp>
        <p:nvSpPr>
          <p:cNvPr id="83" name="Google Shape;83;p17"/>
          <p:cNvSpPr/>
          <p:nvPr/>
        </p:nvSpPr>
        <p:spPr>
          <a:xfrm>
            <a:off x="6239828" y="5445800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Receive suggestions for structure, grammar, and vocabulary.</a:t>
            </a:r>
            <a:endParaRPr sz="1750" b="0" i="0" u="none" strike="noStrike" cap="none"/>
          </a:p>
        </p:txBody>
      </p:sp>
      <p:sp>
        <p:nvSpPr>
          <p:cNvPr id="84" name="Google Shape;84;p17"/>
          <p:cNvSpPr/>
          <p:nvPr/>
        </p:nvSpPr>
        <p:spPr>
          <a:xfrm>
            <a:off x="6239828" y="5887998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Incorporate feedback to enhance your writing.</a:t>
            </a:r>
            <a:endParaRPr sz="1750" b="0" i="0" u="none" strike="noStrike" cap="none"/>
          </a:p>
        </p:txBody>
      </p:sp>
      <p:sp>
        <p:nvSpPr>
          <p:cNvPr id="85" name="Google Shape;85;p17"/>
          <p:cNvSpPr/>
          <p:nvPr/>
        </p:nvSpPr>
        <p:spPr>
          <a:xfrm>
            <a:off x="6239828" y="6454973"/>
            <a:ext cx="760428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Automatically generate a bibliography in APA style from your research sources.</a:t>
            </a:r>
            <a:endParaRPr sz="1750" b="0" i="0" u="none" strike="noStrike" cap="non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736997" y="584835"/>
            <a:ext cx="13156406" cy="1316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0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100"/>
              <a:buFont typeface="Fraunces"/>
              <a:buNone/>
            </a:pPr>
            <a:r>
              <a:rPr lang="en-US" sz="41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NotebookLM: Organize and Synthesize Your Research</a:t>
            </a:r>
            <a:endParaRPr sz="4100" b="0" i="0" u="none" strike="noStrike" cap="none"/>
          </a:p>
        </p:txBody>
      </p:sp>
      <p:sp>
        <p:nvSpPr>
          <p:cNvPr id="92" name="Google Shape;92;p18"/>
          <p:cNvSpPr/>
          <p:nvPr/>
        </p:nvSpPr>
        <p:spPr>
          <a:xfrm>
            <a:off x="736997" y="2406134"/>
            <a:ext cx="7688342" cy="10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NotebookLM is a virtual research assistant that summarizes, analyzes, and helps you explore complex topics within your documents. It acts as a personalized AI tutor for your source materials.</a:t>
            </a:r>
            <a:endParaRPr sz="1650" b="0" i="0" u="none" strike="noStrike" cap="none"/>
          </a:p>
        </p:txBody>
      </p:sp>
      <p:sp>
        <p:nvSpPr>
          <p:cNvPr id="93" name="Google Shape;93;p18"/>
          <p:cNvSpPr/>
          <p:nvPr/>
        </p:nvSpPr>
        <p:spPr>
          <a:xfrm>
            <a:off x="736997" y="3606403"/>
            <a:ext cx="7688342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650"/>
              <a:buFont typeface="Nobile"/>
              <a:buNone/>
            </a:pPr>
            <a:r>
              <a:rPr lang="en-US" sz="16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notebooklm.google</a:t>
            </a:r>
            <a:endParaRPr sz="1650" b="0" i="0" u="none" strike="noStrike" cap="none"/>
          </a:p>
        </p:txBody>
      </p:sp>
      <p:sp>
        <p:nvSpPr>
          <p:cNvPr id="94" name="Google Shape;94;p18"/>
          <p:cNvSpPr/>
          <p:nvPr/>
        </p:nvSpPr>
        <p:spPr>
          <a:xfrm>
            <a:off x="736997" y="4153853"/>
            <a:ext cx="2632234" cy="328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050"/>
              <a:buFont typeface="Fraunces"/>
              <a:buNone/>
            </a:pPr>
            <a:r>
              <a:rPr lang="en-US" sz="20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050" b="0" i="0" u="none" strike="noStrike" cap="none"/>
          </a:p>
        </p:txBody>
      </p:sp>
      <p:sp>
        <p:nvSpPr>
          <p:cNvPr id="95" name="Google Shape;95;p18"/>
          <p:cNvSpPr/>
          <p:nvPr/>
        </p:nvSpPr>
        <p:spPr>
          <a:xfrm>
            <a:off x="736997" y="4693325"/>
            <a:ext cx="7688342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Upload PDFs, Google Docs, or copy-paste text.</a:t>
            </a:r>
            <a:endParaRPr sz="1650" b="0" i="0" u="none" strike="noStrike" cap="none"/>
          </a:p>
        </p:txBody>
      </p:sp>
      <p:sp>
        <p:nvSpPr>
          <p:cNvPr id="96" name="Google Shape;96;p18"/>
          <p:cNvSpPr/>
          <p:nvPr/>
        </p:nvSpPr>
        <p:spPr>
          <a:xfrm>
            <a:off x="736997" y="5103971"/>
            <a:ext cx="7688342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Ask questions about your sources to get summaries.</a:t>
            </a:r>
            <a:endParaRPr sz="1650" b="0" i="0" u="none" strike="noStrike" cap="none"/>
          </a:p>
        </p:txBody>
      </p:sp>
      <p:sp>
        <p:nvSpPr>
          <p:cNvPr id="97" name="Google Shape;97;p18"/>
          <p:cNvSpPr/>
          <p:nvPr/>
        </p:nvSpPr>
        <p:spPr>
          <a:xfrm>
            <a:off x="736997" y="5514618"/>
            <a:ext cx="7688342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Generate outlines or new content based on your uploaded material.</a:t>
            </a:r>
            <a:endParaRPr sz="1650" b="0" i="0" u="none" strike="noStrike" cap="none"/>
          </a:p>
        </p:txBody>
      </p:sp>
      <p:sp>
        <p:nvSpPr>
          <p:cNvPr id="98" name="Google Shape;98;p18"/>
          <p:cNvSpPr/>
          <p:nvPr/>
        </p:nvSpPr>
        <p:spPr>
          <a:xfrm>
            <a:off x="736997" y="5925264"/>
            <a:ext cx="7688342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Char char="•"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Create study guides from lecture notes and textbooks.</a:t>
            </a:r>
            <a:endParaRPr sz="1650" b="0" i="0" u="none" strike="noStrike" cap="none"/>
          </a:p>
        </p:txBody>
      </p:sp>
      <p:sp>
        <p:nvSpPr>
          <p:cNvPr id="99" name="Google Shape;99;p18"/>
          <p:cNvSpPr/>
          <p:nvPr/>
        </p:nvSpPr>
        <p:spPr>
          <a:xfrm>
            <a:off x="736997" y="6451640"/>
            <a:ext cx="7688342" cy="673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606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650"/>
              <a:buFont typeface="Nobile"/>
              <a:buNone/>
            </a:pPr>
            <a:r>
              <a:rPr lang="en-US" sz="16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Upload a series of historical texts and ask NotebookLM to identify common themes and contrasting viewpoints across them.</a:t>
            </a:r>
            <a:endParaRPr sz="1650" b="0" i="0" u="none" strike="noStrike" cap="none"/>
          </a:p>
        </p:txBody>
      </p:sp>
      <p:pic>
        <p:nvPicPr>
          <p:cNvPr id="100" name="Google Shape;100;p1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6594" y="2453521"/>
            <a:ext cx="4954310" cy="4954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3198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/>
          <p:nvPr/>
        </p:nvSpPr>
        <p:spPr>
          <a:xfrm>
            <a:off x="665321" y="522684"/>
            <a:ext cx="7813358" cy="1188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675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700"/>
              <a:buFont typeface="Fraunces"/>
              <a:buNone/>
            </a:pPr>
            <a:r>
              <a:rPr lang="en-US" sz="37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Tome: AI-Powered Presentations in Minutes</a:t>
            </a:r>
            <a:endParaRPr sz="3700" b="0" i="0" u="none" strike="noStrike" cap="none"/>
          </a:p>
        </p:txBody>
      </p:sp>
      <p:sp>
        <p:nvSpPr>
          <p:cNvPr id="108" name="Google Shape;108;p19"/>
          <p:cNvSpPr/>
          <p:nvPr/>
        </p:nvSpPr>
        <p:spPr>
          <a:xfrm>
            <a:off x="665321" y="1995964"/>
            <a:ext cx="3811667" cy="3165515"/>
          </a:xfrm>
          <a:prstGeom prst="roundRect">
            <a:avLst>
              <a:gd name="adj" fmla="val 3466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642461" y="1995964"/>
            <a:ext cx="91440" cy="3165515"/>
          </a:xfrm>
          <a:prstGeom prst="roundRect">
            <a:avLst>
              <a:gd name="adj" fmla="val 187104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946785" y="2208848"/>
            <a:ext cx="2577584" cy="29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850"/>
              <a:buFont typeface="Fraunces"/>
              <a:buNone/>
            </a:pPr>
            <a:r>
              <a:rPr lang="en-US" sz="18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Dynamic Storytelling</a:t>
            </a:r>
            <a:endParaRPr sz="1850" b="0" i="0" u="none" strike="noStrike" cap="none"/>
          </a:p>
        </p:txBody>
      </p:sp>
      <p:sp>
        <p:nvSpPr>
          <p:cNvPr id="111" name="Google Shape;111;p19"/>
          <p:cNvSpPr/>
          <p:nvPr/>
        </p:nvSpPr>
        <p:spPr>
          <a:xfrm>
            <a:off x="946785" y="2619851"/>
            <a:ext cx="3317319" cy="15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None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Tome leverages AI to transform your ideas into polished, engaging presentations. It’s perfect for creating compelling narratives quickly.</a:t>
            </a:r>
            <a:endParaRPr sz="1450" b="0" i="0" u="none" strike="noStrike" cap="none"/>
          </a:p>
        </p:txBody>
      </p:sp>
      <p:sp>
        <p:nvSpPr>
          <p:cNvPr id="112" name="Google Shape;112;p19"/>
          <p:cNvSpPr/>
          <p:nvPr/>
        </p:nvSpPr>
        <p:spPr>
          <a:xfrm>
            <a:off x="946785" y="4254818"/>
            <a:ext cx="3317319" cy="30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450"/>
              <a:buFont typeface="Nobile"/>
              <a:buNone/>
            </a:pPr>
            <a:r>
              <a:rPr lang="en-US" sz="14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tome.app</a:t>
            </a:r>
            <a:endParaRPr sz="1450" b="0" i="0" u="none" strike="noStrike" cap="none"/>
          </a:p>
        </p:txBody>
      </p:sp>
      <p:sp>
        <p:nvSpPr>
          <p:cNvPr id="113" name="Google Shape;113;p19"/>
          <p:cNvSpPr/>
          <p:nvPr/>
        </p:nvSpPr>
        <p:spPr>
          <a:xfrm>
            <a:off x="4667012" y="1995964"/>
            <a:ext cx="3811667" cy="3165515"/>
          </a:xfrm>
          <a:prstGeom prst="roundRect">
            <a:avLst>
              <a:gd name="adj" fmla="val 3466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4644152" y="1995964"/>
            <a:ext cx="91440" cy="3165515"/>
          </a:xfrm>
          <a:prstGeom prst="roundRect">
            <a:avLst>
              <a:gd name="adj" fmla="val 187104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4948476" y="2208848"/>
            <a:ext cx="2376130" cy="29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850"/>
              <a:buFont typeface="Fraunces"/>
              <a:buNone/>
            </a:pPr>
            <a:r>
              <a:rPr lang="en-US" sz="18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Effortless Creation</a:t>
            </a:r>
            <a:endParaRPr sz="1850" b="0" i="0" u="none" strike="noStrike" cap="none"/>
          </a:p>
        </p:txBody>
      </p:sp>
      <p:sp>
        <p:nvSpPr>
          <p:cNvPr id="116" name="Google Shape;116;p19"/>
          <p:cNvSpPr/>
          <p:nvPr/>
        </p:nvSpPr>
        <p:spPr>
          <a:xfrm>
            <a:off x="4948476" y="2619851"/>
            <a:ext cx="3317319" cy="304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topic or key points.</a:t>
            </a:r>
            <a:endParaRPr sz="1450" b="0" i="0" u="none" strike="noStrike" cap="none"/>
          </a:p>
        </p:txBody>
      </p:sp>
      <p:sp>
        <p:nvSpPr>
          <p:cNvPr id="117" name="Google Shape;117;p19"/>
          <p:cNvSpPr/>
          <p:nvPr/>
        </p:nvSpPr>
        <p:spPr>
          <a:xfrm>
            <a:off x="4948476" y="2990493"/>
            <a:ext cx="3317319" cy="60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a template or let AI generate one.</a:t>
            </a:r>
            <a:endParaRPr sz="1450" b="0" i="0" u="none" strike="noStrike" cap="none"/>
          </a:p>
        </p:txBody>
      </p:sp>
      <p:sp>
        <p:nvSpPr>
          <p:cNvPr id="118" name="Google Shape;118;p19"/>
          <p:cNvSpPr/>
          <p:nvPr/>
        </p:nvSpPr>
        <p:spPr>
          <a:xfrm>
            <a:off x="4948476" y="3665339"/>
            <a:ext cx="3317319" cy="60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Add media and customize your slides.</a:t>
            </a:r>
            <a:endParaRPr sz="1450" b="0" i="0" u="none" strike="noStrike" cap="none"/>
          </a:p>
        </p:txBody>
      </p:sp>
      <p:sp>
        <p:nvSpPr>
          <p:cNvPr id="119" name="Google Shape;119;p19"/>
          <p:cNvSpPr/>
          <p:nvPr/>
        </p:nvSpPr>
        <p:spPr>
          <a:xfrm>
            <a:off x="4948476" y="4340185"/>
            <a:ext cx="3317319" cy="60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Char char="•"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Share your interactive presentation.</a:t>
            </a:r>
            <a:endParaRPr sz="1450" b="0" i="0" u="none" strike="noStrike" cap="none"/>
          </a:p>
        </p:txBody>
      </p:sp>
      <p:sp>
        <p:nvSpPr>
          <p:cNvPr id="120" name="Google Shape;120;p19"/>
          <p:cNvSpPr/>
          <p:nvPr/>
        </p:nvSpPr>
        <p:spPr>
          <a:xfrm>
            <a:off x="665321" y="5351502"/>
            <a:ext cx="3811667" cy="2357795"/>
          </a:xfrm>
          <a:prstGeom prst="roundRect">
            <a:avLst>
              <a:gd name="adj" fmla="val 4654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642461" y="5351502"/>
            <a:ext cx="91440" cy="2357795"/>
          </a:xfrm>
          <a:prstGeom prst="roundRect">
            <a:avLst>
              <a:gd name="adj" fmla="val 187104"/>
            </a:avLst>
          </a:prstGeom>
          <a:solidFill>
            <a:srgbClr val="4389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946785" y="5564386"/>
            <a:ext cx="2376130" cy="29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32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850"/>
              <a:buFont typeface="Fraunces"/>
              <a:buNone/>
            </a:pPr>
            <a:r>
              <a:rPr lang="en-US" sz="185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Visual Impact</a:t>
            </a:r>
            <a:endParaRPr sz="1850" b="0" i="0" u="none" strike="noStrike" cap="none"/>
          </a:p>
        </p:txBody>
      </p:sp>
      <p:sp>
        <p:nvSpPr>
          <p:cNvPr id="123" name="Google Shape;123;p19"/>
          <p:cNvSpPr/>
          <p:nvPr/>
        </p:nvSpPr>
        <p:spPr>
          <a:xfrm>
            <a:off x="946785" y="5975390"/>
            <a:ext cx="3317319" cy="152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068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450"/>
              <a:buFont typeface="Nobile"/>
              <a:buNone/>
            </a:pPr>
            <a:r>
              <a:rPr lang="en-US" sz="14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Quickly generate a presentation for a class project on climate change, complete with images and concise bullet points from a brief text prompt.</a:t>
            </a:r>
            <a:endParaRPr sz="1450" b="0" i="0" u="none" strike="noStrike" cap="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/>
          <p:nvPr/>
        </p:nvSpPr>
        <p:spPr>
          <a:xfrm>
            <a:off x="768906" y="604123"/>
            <a:ext cx="13092589" cy="13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300"/>
              <a:buFont typeface="Fraunces"/>
              <a:buNone/>
            </a:pPr>
            <a:r>
              <a:rPr lang="en-US" sz="4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Google Colab: Collaborative Coding Environment</a:t>
            </a:r>
            <a:endParaRPr sz="4300" b="0" i="0" u="none" strike="noStrike" cap="none"/>
          </a:p>
        </p:txBody>
      </p:sp>
      <p:pic>
        <p:nvPicPr>
          <p:cNvPr id="130" name="Google Shape;130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906" y="2553652"/>
            <a:ext cx="4915376" cy="491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/>
          <p:nvPr/>
        </p:nvSpPr>
        <p:spPr>
          <a:xfrm>
            <a:off x="6227921" y="2504242"/>
            <a:ext cx="7641074" cy="105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Google Colaboratory (Colab) offers a free, cloud-based Jupyter notebook environment. It's ideal for machine learning, data analysis, and educational coding projects, requiring no setup.</a:t>
            </a:r>
            <a:endParaRPr sz="1700" b="0" i="0" u="none" strike="noStrike" cap="none"/>
          </a:p>
        </p:txBody>
      </p:sp>
      <p:sp>
        <p:nvSpPr>
          <p:cNvPr id="132" name="Google Shape;132;p20"/>
          <p:cNvSpPr/>
          <p:nvPr/>
        </p:nvSpPr>
        <p:spPr>
          <a:xfrm>
            <a:off x="6227921" y="375630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700"/>
              <a:buFont typeface="Nobile"/>
              <a:buNone/>
            </a:pPr>
            <a:r>
              <a:rPr lang="en-US" sz="17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colab.research.google.com</a:t>
            </a:r>
            <a:endParaRPr sz="1700" b="0" i="0" u="none" strike="noStrike" cap="none"/>
          </a:p>
        </p:txBody>
      </p:sp>
      <p:sp>
        <p:nvSpPr>
          <p:cNvPr id="133" name="Google Shape;133;p20"/>
          <p:cNvSpPr/>
          <p:nvPr/>
        </p:nvSpPr>
        <p:spPr>
          <a:xfrm>
            <a:off x="6227921" y="4327446"/>
            <a:ext cx="2746296" cy="34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150"/>
              <a:buFont typeface="Fraunces"/>
              <a:buNone/>
            </a:pPr>
            <a:r>
              <a:rPr lang="en-US" sz="2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150" b="0" i="0" u="none" strike="noStrike" cap="none"/>
          </a:p>
        </p:txBody>
      </p:sp>
      <p:sp>
        <p:nvSpPr>
          <p:cNvPr id="134" name="Google Shape;134;p20"/>
          <p:cNvSpPr/>
          <p:nvPr/>
        </p:nvSpPr>
        <p:spPr>
          <a:xfrm>
            <a:off x="6227921" y="489037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Colab through your Google account.</a:t>
            </a:r>
            <a:endParaRPr sz="1700" b="0" i="0" u="none" strike="noStrike" cap="none"/>
          </a:p>
        </p:txBody>
      </p:sp>
      <p:sp>
        <p:nvSpPr>
          <p:cNvPr id="135" name="Google Shape;135;p20"/>
          <p:cNvSpPr/>
          <p:nvPr/>
        </p:nvSpPr>
        <p:spPr>
          <a:xfrm>
            <a:off x="6227921" y="5318641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Start a new notebook or upload an existing one.</a:t>
            </a:r>
            <a:endParaRPr sz="1700" b="0" i="0" u="none" strike="noStrike" cap="none"/>
          </a:p>
        </p:txBody>
      </p:sp>
      <p:sp>
        <p:nvSpPr>
          <p:cNvPr id="136" name="Google Shape;136;p20"/>
          <p:cNvSpPr/>
          <p:nvPr/>
        </p:nvSpPr>
        <p:spPr>
          <a:xfrm>
            <a:off x="6227921" y="5746909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Write and execute Python code directly in your browser.</a:t>
            </a:r>
            <a:endParaRPr sz="1700" b="0" i="0" u="none" strike="noStrike" cap="none"/>
          </a:p>
        </p:txBody>
      </p:sp>
      <p:sp>
        <p:nvSpPr>
          <p:cNvPr id="137" name="Google Shape;137;p20"/>
          <p:cNvSpPr/>
          <p:nvPr/>
        </p:nvSpPr>
        <p:spPr>
          <a:xfrm>
            <a:off x="6227921" y="6175177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Share your notebooks for collaboration.</a:t>
            </a:r>
            <a:endParaRPr sz="1700" b="0" i="0" u="none" strike="noStrike" cap="none"/>
          </a:p>
        </p:txBody>
      </p:sp>
      <p:sp>
        <p:nvSpPr>
          <p:cNvPr id="138" name="Google Shape;138;p20"/>
          <p:cNvSpPr/>
          <p:nvPr/>
        </p:nvSpPr>
        <p:spPr>
          <a:xfrm>
            <a:off x="6227921" y="6724293"/>
            <a:ext cx="7641074" cy="70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Run a data visualization script using a large dataset without needing to install Python libraries locally.</a:t>
            </a:r>
            <a:endParaRPr sz="1700" b="0" i="0" u="none" strike="noStrike" cap="non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793790" y="844748"/>
            <a:ext cx="11651933" cy="70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450"/>
              <a:buFont typeface="Fraunces"/>
              <a:buNone/>
            </a:pPr>
            <a:r>
              <a:rPr lang="en-US" sz="44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Google AI Studio: Prototype with Gemini</a:t>
            </a:r>
            <a:endParaRPr sz="4450" b="0" i="0" u="none" strike="noStrike" cap="none"/>
          </a:p>
        </p:txBody>
      </p:sp>
      <p:sp>
        <p:nvSpPr>
          <p:cNvPr id="145" name="Google Shape;145;p21"/>
          <p:cNvSpPr/>
          <p:nvPr/>
        </p:nvSpPr>
        <p:spPr>
          <a:xfrm>
            <a:off x="793790" y="2097762"/>
            <a:ext cx="7604284" cy="108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Google AI Studio is a web-based tool for quickly prototyping with Google's generative AI models, including Gemini. It simplifies the process of building AI applications.</a:t>
            </a:r>
            <a:endParaRPr sz="1750" b="0" i="0" u="none" strike="noStrike" cap="none"/>
          </a:p>
        </p:txBody>
      </p:sp>
      <p:sp>
        <p:nvSpPr>
          <p:cNvPr id="146" name="Google Shape;146;p21"/>
          <p:cNvSpPr/>
          <p:nvPr/>
        </p:nvSpPr>
        <p:spPr>
          <a:xfrm>
            <a:off x="793790" y="3390543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750"/>
              <a:buFont typeface="Nobile"/>
              <a:buNone/>
            </a:pPr>
            <a:r>
              <a:rPr lang="en-US" sz="175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3"/>
              </a:rPr>
              <a:t>aistudio.google.com</a:t>
            </a:r>
            <a:endParaRPr sz="1750" b="0" i="0" u="none" strike="noStrike" cap="none"/>
          </a:p>
        </p:txBody>
      </p:sp>
      <p:sp>
        <p:nvSpPr>
          <p:cNvPr id="147" name="Google Shape;147;p21"/>
          <p:cNvSpPr/>
          <p:nvPr/>
        </p:nvSpPr>
        <p:spPr>
          <a:xfrm>
            <a:off x="793790" y="3980259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200"/>
              <a:buFont typeface="Fraunces"/>
              <a:buNone/>
            </a:pPr>
            <a:r>
              <a:rPr lang="en-US" sz="22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200" b="0" i="0" u="none" strike="noStrike" cap="none"/>
          </a:p>
        </p:txBody>
      </p:sp>
      <p:sp>
        <p:nvSpPr>
          <p:cNvPr id="148" name="Google Shape;148;p21"/>
          <p:cNvSpPr/>
          <p:nvPr/>
        </p:nvSpPr>
        <p:spPr>
          <a:xfrm>
            <a:off x="793790" y="4561403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Access the platform with your Google account.</a:t>
            </a:r>
            <a:endParaRPr sz="1750" b="0" i="0" u="none" strike="noStrike" cap="none"/>
          </a:p>
        </p:txBody>
      </p:sp>
      <p:sp>
        <p:nvSpPr>
          <p:cNvPr id="149" name="Google Shape;149;p21"/>
          <p:cNvSpPr/>
          <p:nvPr/>
        </p:nvSpPr>
        <p:spPr>
          <a:xfrm>
            <a:off x="793790" y="5003602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Choose a model and define your prompt.</a:t>
            </a:r>
            <a:endParaRPr sz="1750" b="0" i="0" u="none" strike="noStrike" cap="none"/>
          </a:p>
        </p:txBody>
      </p:sp>
      <p:sp>
        <p:nvSpPr>
          <p:cNvPr id="150" name="Google Shape;150;p21"/>
          <p:cNvSpPr/>
          <p:nvPr/>
        </p:nvSpPr>
        <p:spPr>
          <a:xfrm>
            <a:off x="793790" y="5445800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Experiment with different inputs and parameters.</a:t>
            </a:r>
            <a:endParaRPr sz="1750" b="0" i="0" u="none" strike="noStrike" cap="none"/>
          </a:p>
        </p:txBody>
      </p:sp>
      <p:sp>
        <p:nvSpPr>
          <p:cNvPr id="151" name="Google Shape;151;p21"/>
          <p:cNvSpPr/>
          <p:nvPr/>
        </p:nvSpPr>
        <p:spPr>
          <a:xfrm>
            <a:off x="793790" y="5887998"/>
            <a:ext cx="7604284" cy="36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Char char="•"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Integrate your prototypes into applications.</a:t>
            </a:r>
            <a:endParaRPr sz="1750" b="0" i="0" u="none" strike="noStrike" cap="none"/>
          </a:p>
        </p:txBody>
      </p:sp>
      <p:sp>
        <p:nvSpPr>
          <p:cNvPr id="152" name="Google Shape;152;p21"/>
          <p:cNvSpPr/>
          <p:nvPr/>
        </p:nvSpPr>
        <p:spPr>
          <a:xfrm>
            <a:off x="793790" y="6454973"/>
            <a:ext cx="7604284" cy="72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50"/>
              <a:buFont typeface="Nobile"/>
              <a:buNone/>
            </a:pPr>
            <a:r>
              <a:rPr lang="en-US" sz="175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Develop a chatbot that can answer questions about specific historical events by fine-tuning a Gemini model with relevant data.</a:t>
            </a:r>
            <a:endParaRPr sz="1750" b="0" i="0" u="none" strike="noStrike" cap="none"/>
          </a:p>
        </p:txBody>
      </p:sp>
      <p:pic>
        <p:nvPicPr>
          <p:cNvPr id="153" name="Google Shape;153;p2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9096" y="2148840"/>
            <a:ext cx="4885015" cy="4885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/>
          <p:nvPr/>
        </p:nvSpPr>
        <p:spPr>
          <a:xfrm>
            <a:off x="676989" y="756285"/>
            <a:ext cx="7790021" cy="1208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3800"/>
              <a:buFont typeface="Fraunces"/>
              <a:buNone/>
            </a:pPr>
            <a:r>
              <a:rPr lang="en-US" sz="38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Google Illuminate: Advanced Search for Academia</a:t>
            </a:r>
            <a:endParaRPr sz="3800" b="0" i="0" u="none" strike="noStrike" cap="none"/>
          </a:p>
        </p:txBody>
      </p:sp>
      <p:sp>
        <p:nvSpPr>
          <p:cNvPr id="161" name="Google Shape;161;p22"/>
          <p:cNvSpPr/>
          <p:nvPr/>
        </p:nvSpPr>
        <p:spPr>
          <a:xfrm>
            <a:off x="676989" y="2255401"/>
            <a:ext cx="7790021" cy="5217795"/>
          </a:xfrm>
          <a:prstGeom prst="roundRect">
            <a:avLst>
              <a:gd name="adj" fmla="val 3337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676989" y="2255401"/>
            <a:ext cx="3895011" cy="3793808"/>
          </a:xfrm>
          <a:prstGeom prst="roundRect">
            <a:avLst>
              <a:gd name="adj" fmla="val 4589"/>
            </a:avLst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/>
          <p:nvPr/>
        </p:nvSpPr>
        <p:spPr>
          <a:xfrm>
            <a:off x="870347" y="2448758"/>
            <a:ext cx="2495788" cy="30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Enhanced Discovery</a:t>
            </a:r>
            <a:endParaRPr sz="1900" b="0" i="0" u="none" strike="noStrike" cap="none"/>
          </a:p>
        </p:txBody>
      </p:sp>
      <p:sp>
        <p:nvSpPr>
          <p:cNvPr id="164" name="Google Shape;164;p22"/>
          <p:cNvSpPr/>
          <p:nvPr/>
        </p:nvSpPr>
        <p:spPr>
          <a:xfrm>
            <a:off x="870347" y="2866906"/>
            <a:ext cx="3218140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Google Illuminate is designed to uncover deeper insights within academic and complex datasets. It goes beyond traditional search to connect concepts and findings.</a:t>
            </a:r>
            <a:endParaRPr sz="1500" b="0" i="0" u="none" strike="noStrike" cap="none"/>
          </a:p>
        </p:txBody>
      </p:sp>
      <p:sp>
        <p:nvSpPr>
          <p:cNvPr id="165" name="Google Shape;165;p22"/>
          <p:cNvSpPr/>
          <p:nvPr/>
        </p:nvSpPr>
        <p:spPr>
          <a:xfrm>
            <a:off x="870347" y="4530685"/>
            <a:ext cx="3218140" cy="30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500"/>
              <a:buFont typeface="Nobile"/>
              <a:buNone/>
            </a:pPr>
            <a:r>
              <a:rPr lang="en-US" sz="15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illuminate.google</a:t>
            </a:r>
            <a:endParaRPr sz="1500" b="0" i="0" u="none" strike="noStrike" cap="none"/>
          </a:p>
        </p:txBody>
      </p:sp>
      <p:sp>
        <p:nvSpPr>
          <p:cNvPr id="166" name="Google Shape;166;p22"/>
          <p:cNvSpPr/>
          <p:nvPr/>
        </p:nvSpPr>
        <p:spPr>
          <a:xfrm>
            <a:off x="4572000" y="2255401"/>
            <a:ext cx="3895011" cy="3793808"/>
          </a:xfrm>
          <a:prstGeom prst="rect">
            <a:avLst/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4572000" y="2255401"/>
            <a:ext cx="22860" cy="3793808"/>
          </a:xfrm>
          <a:prstGeom prst="roundRect">
            <a:avLst>
              <a:gd name="adj" fmla="val 761584"/>
            </a:avLst>
          </a:prstGeom>
          <a:solidFill>
            <a:srgbClr val="CED9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5055513" y="2448758"/>
            <a:ext cx="2417921" cy="30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Insight Generation</a:t>
            </a:r>
            <a:endParaRPr sz="1900" b="0" i="0" u="none" strike="noStrike" cap="none"/>
          </a:p>
        </p:txBody>
      </p:sp>
      <p:sp>
        <p:nvSpPr>
          <p:cNvPr id="169" name="Google Shape;169;p22"/>
          <p:cNvSpPr/>
          <p:nvPr/>
        </p:nvSpPr>
        <p:spPr>
          <a:xfrm>
            <a:off x="5055513" y="2866906"/>
            <a:ext cx="321814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Input your research question or keywords.</a:t>
            </a:r>
            <a:endParaRPr sz="1500" b="0" i="0" u="none" strike="noStrike" cap="none"/>
          </a:p>
        </p:txBody>
      </p:sp>
      <p:sp>
        <p:nvSpPr>
          <p:cNvPr id="170" name="Google Shape;170;p22"/>
          <p:cNvSpPr/>
          <p:nvPr/>
        </p:nvSpPr>
        <p:spPr>
          <a:xfrm>
            <a:off x="5055513" y="3553658"/>
            <a:ext cx="3218140" cy="92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Review interconnected academic papers and concepts.</a:t>
            </a:r>
            <a:endParaRPr sz="1500" b="0" i="0" u="none" strike="noStrike" cap="none"/>
          </a:p>
        </p:txBody>
      </p:sp>
      <p:sp>
        <p:nvSpPr>
          <p:cNvPr id="171" name="Google Shape;171;p22"/>
          <p:cNvSpPr/>
          <p:nvPr/>
        </p:nvSpPr>
        <p:spPr>
          <a:xfrm>
            <a:off x="5055513" y="4549973"/>
            <a:ext cx="321814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Visualize relationships between different studies.</a:t>
            </a:r>
            <a:endParaRPr sz="1500" b="0" i="0" u="none" strike="noStrike" cap="none"/>
          </a:p>
        </p:txBody>
      </p:sp>
      <p:sp>
        <p:nvSpPr>
          <p:cNvPr id="172" name="Google Shape;172;p22"/>
          <p:cNvSpPr/>
          <p:nvPr/>
        </p:nvSpPr>
        <p:spPr>
          <a:xfrm>
            <a:off x="5055513" y="5236726"/>
            <a:ext cx="321814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Char char="•"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Identify gaps and new directions for research.</a:t>
            </a:r>
            <a:endParaRPr sz="1500" b="0" i="0" u="none" strike="noStrike" cap="none"/>
          </a:p>
        </p:txBody>
      </p:sp>
      <p:sp>
        <p:nvSpPr>
          <p:cNvPr id="173" name="Google Shape;173;p22"/>
          <p:cNvSpPr/>
          <p:nvPr/>
        </p:nvSpPr>
        <p:spPr>
          <a:xfrm>
            <a:off x="4330303" y="3910548"/>
            <a:ext cx="483513" cy="483513"/>
          </a:xfrm>
          <a:prstGeom prst="roundRect">
            <a:avLst>
              <a:gd name="adj" fmla="val 36007"/>
            </a:avLst>
          </a:prstGeom>
          <a:solidFill>
            <a:srgbClr val="FAFFFA"/>
          </a:solidFill>
          <a:ln w="22850" cap="flat" cmpd="sng">
            <a:solidFill>
              <a:srgbClr val="CED9C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2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1152" y="4031397"/>
            <a:ext cx="241697" cy="24169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2"/>
          <p:cNvSpPr/>
          <p:nvPr/>
        </p:nvSpPr>
        <p:spPr>
          <a:xfrm>
            <a:off x="676989" y="6049208"/>
            <a:ext cx="7790021" cy="1423988"/>
          </a:xfrm>
          <a:prstGeom prst="rect">
            <a:avLst/>
          </a:prstGeom>
          <a:solidFill>
            <a:srgbClr val="E8F3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2"/>
          <p:cNvSpPr/>
          <p:nvPr/>
        </p:nvSpPr>
        <p:spPr>
          <a:xfrm>
            <a:off x="676989" y="6049208"/>
            <a:ext cx="7790021" cy="22860"/>
          </a:xfrm>
          <a:prstGeom prst="roundRect">
            <a:avLst>
              <a:gd name="adj" fmla="val 761584"/>
            </a:avLst>
          </a:prstGeom>
          <a:solidFill>
            <a:srgbClr val="CED9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2"/>
          <p:cNvSpPr/>
          <p:nvPr/>
        </p:nvSpPr>
        <p:spPr>
          <a:xfrm>
            <a:off x="870347" y="6242566"/>
            <a:ext cx="2417921" cy="302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900"/>
              <a:buFont typeface="Fraunces"/>
              <a:buNone/>
            </a:pPr>
            <a:r>
              <a:rPr lang="en-US" sz="1900" b="1" i="0" u="none" strike="noStrike" cap="none">
                <a:solidFill>
                  <a:srgbClr val="405449"/>
                </a:solidFill>
                <a:latin typeface="Fraunces"/>
                <a:ea typeface="Fraunces"/>
                <a:cs typeface="Fraunces"/>
                <a:sym typeface="Fraunces"/>
              </a:rPr>
              <a:t>Strategic Research</a:t>
            </a:r>
            <a:endParaRPr sz="1900" b="0" i="0" u="none" strike="noStrike" cap="none"/>
          </a:p>
        </p:txBody>
      </p:sp>
      <p:sp>
        <p:nvSpPr>
          <p:cNvPr id="178" name="Google Shape;178;p22"/>
          <p:cNvSpPr/>
          <p:nvPr/>
        </p:nvSpPr>
        <p:spPr>
          <a:xfrm>
            <a:off x="870347" y="6660713"/>
            <a:ext cx="7113151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500"/>
              <a:buFont typeface="Nobile"/>
              <a:buNone/>
            </a:pPr>
            <a:r>
              <a:rPr lang="en-US" sz="15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Explore the evolving landscape of quantum computing by seeing how different research papers cite and build upon each other.</a:t>
            </a:r>
            <a:endParaRPr sz="1500" b="0" i="0" u="none" strike="noStrike" cap="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/>
          <p:nvPr/>
        </p:nvSpPr>
        <p:spPr>
          <a:xfrm>
            <a:off x="768906" y="604123"/>
            <a:ext cx="13092589" cy="137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4300"/>
              <a:buFont typeface="Fraunces"/>
              <a:buNone/>
            </a:pPr>
            <a:r>
              <a:rPr lang="en-US" sz="430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AnswerThePublic: Uncover Audience Questions</a:t>
            </a:r>
            <a:endParaRPr sz="4300" b="0" i="0" u="none" strike="noStrike" cap="none"/>
          </a:p>
        </p:txBody>
      </p:sp>
      <p:pic>
        <p:nvPicPr>
          <p:cNvPr id="185" name="Google Shape;185;p2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906" y="2553652"/>
            <a:ext cx="4915376" cy="491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/>
        </p:nvSpPr>
        <p:spPr>
          <a:xfrm>
            <a:off x="6227921" y="2504242"/>
            <a:ext cx="7641074" cy="105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AnswerThePublic visualizes questions and phrases people are searching for around a specific topic. It's invaluable for content creators and researchers to understand public interest.</a:t>
            </a:r>
            <a:endParaRPr sz="1700" b="0" i="0" u="none" strike="noStrike" cap="none"/>
          </a:p>
        </p:txBody>
      </p:sp>
      <p:sp>
        <p:nvSpPr>
          <p:cNvPr id="187" name="Google Shape;187;p23"/>
          <p:cNvSpPr/>
          <p:nvPr/>
        </p:nvSpPr>
        <p:spPr>
          <a:xfrm>
            <a:off x="6227921" y="375630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38951"/>
              </a:buClr>
              <a:buSzPts val="1700"/>
              <a:buFont typeface="Nobile"/>
              <a:buNone/>
            </a:pPr>
            <a:r>
              <a:rPr lang="en-US" sz="1700" b="0" i="0" u="sng" strike="noStrike" cap="none">
                <a:solidFill>
                  <a:schemeClr val="hlink"/>
                </a:solidFill>
                <a:latin typeface="Nobile"/>
                <a:ea typeface="Nobile"/>
                <a:cs typeface="Nobile"/>
                <a:sym typeface="Nobile"/>
                <a:hlinkClick r:id="rId4"/>
              </a:rPr>
              <a:t>answerthepublic.com</a:t>
            </a:r>
            <a:endParaRPr sz="1700" b="0" i="0" u="none" strike="noStrike" cap="none"/>
          </a:p>
        </p:txBody>
      </p:sp>
      <p:sp>
        <p:nvSpPr>
          <p:cNvPr id="188" name="Google Shape;188;p23"/>
          <p:cNvSpPr/>
          <p:nvPr/>
        </p:nvSpPr>
        <p:spPr>
          <a:xfrm>
            <a:off x="6227921" y="4327446"/>
            <a:ext cx="2746296" cy="34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3B4540"/>
              </a:buClr>
              <a:buSzPts val="2150"/>
              <a:buFont typeface="Fraunces"/>
              <a:buNone/>
            </a:pPr>
            <a:r>
              <a:rPr lang="en-US" sz="2150" b="1" i="0" u="none" strike="noStrike" cap="none">
                <a:solidFill>
                  <a:srgbClr val="3B4540"/>
                </a:solidFill>
                <a:latin typeface="Fraunces"/>
                <a:ea typeface="Fraunces"/>
                <a:cs typeface="Fraunces"/>
                <a:sym typeface="Fraunces"/>
              </a:rPr>
              <a:t>How to use:</a:t>
            </a:r>
            <a:endParaRPr sz="2150" b="0" i="0" u="none" strike="noStrike" cap="none"/>
          </a:p>
        </p:txBody>
      </p:sp>
      <p:sp>
        <p:nvSpPr>
          <p:cNvPr id="189" name="Google Shape;189;p23"/>
          <p:cNvSpPr/>
          <p:nvPr/>
        </p:nvSpPr>
        <p:spPr>
          <a:xfrm>
            <a:off x="6227921" y="4890373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Enter a keyword or topic.</a:t>
            </a:r>
            <a:endParaRPr sz="1700" b="0" i="0" u="none" strike="noStrike" cap="none"/>
          </a:p>
        </p:txBody>
      </p:sp>
      <p:sp>
        <p:nvSpPr>
          <p:cNvPr id="190" name="Google Shape;190;p23"/>
          <p:cNvSpPr/>
          <p:nvPr/>
        </p:nvSpPr>
        <p:spPr>
          <a:xfrm>
            <a:off x="6227921" y="5318641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Visualize common questions, prepositions, and comparisons.</a:t>
            </a:r>
            <a:endParaRPr sz="1700" b="0" i="0" u="none" strike="noStrike" cap="none"/>
          </a:p>
        </p:txBody>
      </p:sp>
      <p:sp>
        <p:nvSpPr>
          <p:cNvPr id="191" name="Google Shape;191;p23"/>
          <p:cNvSpPr/>
          <p:nvPr/>
        </p:nvSpPr>
        <p:spPr>
          <a:xfrm>
            <a:off x="6227921" y="5746909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Identify trends and content opportunities.</a:t>
            </a:r>
            <a:endParaRPr sz="1700" b="0" i="0" u="none" strike="noStrike" cap="none"/>
          </a:p>
        </p:txBody>
      </p:sp>
      <p:sp>
        <p:nvSpPr>
          <p:cNvPr id="192" name="Google Shape;192;p23"/>
          <p:cNvSpPr/>
          <p:nvPr/>
        </p:nvSpPr>
        <p:spPr>
          <a:xfrm>
            <a:off x="6227921" y="6175177"/>
            <a:ext cx="7641074" cy="35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Char char="•"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Use insights to tailor your research or content.</a:t>
            </a:r>
            <a:endParaRPr sz="1700" b="0" i="0" u="none" strike="noStrike" cap="none"/>
          </a:p>
        </p:txBody>
      </p:sp>
      <p:sp>
        <p:nvSpPr>
          <p:cNvPr id="193" name="Google Shape;193;p23"/>
          <p:cNvSpPr/>
          <p:nvPr/>
        </p:nvSpPr>
        <p:spPr>
          <a:xfrm>
            <a:off x="6227921" y="6724293"/>
            <a:ext cx="7641074" cy="70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405449"/>
              </a:buClr>
              <a:buSzPts val="1700"/>
              <a:buFont typeface="Nobile"/>
              <a:buNone/>
            </a:pPr>
            <a:r>
              <a:rPr lang="en-US" sz="1700" b="0" i="0" u="none" strike="noStrike" cap="none">
                <a:solidFill>
                  <a:srgbClr val="405449"/>
                </a:solidFill>
                <a:latin typeface="Nobile"/>
                <a:ea typeface="Nobile"/>
                <a:cs typeface="Nobile"/>
                <a:sym typeface="Nobile"/>
              </a:rPr>
              <a:t>Example: Discover all the questions people ask about "sustainable energy" to inform a blog post or research proposal.</a:t>
            </a:r>
            <a:endParaRPr sz="1700" b="0" i="0" u="none" strike="noStrike" cap="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Microsoft Office PowerPoint</Application>
  <PresentationFormat>Custom</PresentationFormat>
  <Paragraphs>119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Fraunces</vt:lpstr>
      <vt:lpstr>Calibri</vt:lpstr>
      <vt:lpstr>Arial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Mohammad Mousa abutair</cp:lastModifiedBy>
  <cp:revision>1</cp:revision>
  <dcterms:modified xsi:type="dcterms:W3CDTF">2026-01-18T14:50:57Z</dcterms:modified>
</cp:coreProperties>
</file>